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4" r:id="rId10"/>
    <p:sldId id="265" r:id="rId11"/>
    <p:sldId id="273" r:id="rId12"/>
    <p:sldId id="266" r:id="rId13"/>
    <p:sldId id="267" r:id="rId14"/>
    <p:sldId id="269" r:id="rId15"/>
    <p:sldId id="268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8F45-90BF-436E-80EC-6ED5095C5932}" type="doc">
      <dgm:prSet loTypeId="urn:microsoft.com/office/officeart/2005/8/layout/chevron1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1F9C2C-5081-4F31-B913-42BDEB32ECFD}">
      <dgm:prSet/>
      <dgm:spPr/>
      <dgm:t>
        <a:bodyPr/>
        <a:lstStyle/>
        <a:p>
          <a:r>
            <a:rPr lang="es-ES" dirty="0"/>
            <a:t>Sociales</a:t>
          </a:r>
          <a:endParaRPr lang="en-US" dirty="0"/>
        </a:p>
      </dgm:t>
    </dgm:pt>
    <dgm:pt modelId="{85A09DC3-9078-4528-A41F-6042EEF0DCC9}" type="parTrans" cxnId="{D25B7E65-1418-419D-85DA-52F1E315AB4B}">
      <dgm:prSet/>
      <dgm:spPr/>
      <dgm:t>
        <a:bodyPr/>
        <a:lstStyle/>
        <a:p>
          <a:endParaRPr lang="en-US"/>
        </a:p>
      </dgm:t>
    </dgm:pt>
    <dgm:pt modelId="{B1D21A07-B74C-4054-BDBB-8DB6779028CC}" type="sibTrans" cxnId="{D25B7E65-1418-419D-85DA-52F1E315AB4B}">
      <dgm:prSet/>
      <dgm:spPr/>
      <dgm:t>
        <a:bodyPr/>
        <a:lstStyle/>
        <a:p>
          <a:endParaRPr lang="en-US"/>
        </a:p>
      </dgm:t>
    </dgm:pt>
    <dgm:pt modelId="{F881FAB8-E109-495A-AE02-504B76CBB980}">
      <dgm:prSet/>
      <dgm:spPr/>
      <dgm:t>
        <a:bodyPr/>
        <a:lstStyle/>
        <a:p>
          <a:r>
            <a:rPr lang="es-ES"/>
            <a:t>Económicos</a:t>
          </a:r>
          <a:endParaRPr lang="en-US"/>
        </a:p>
      </dgm:t>
    </dgm:pt>
    <dgm:pt modelId="{D79F4455-EB9D-4870-851E-2CC3EDDC2C72}" type="parTrans" cxnId="{413F069D-06FD-48D7-9EC1-4B9E8DD5FC47}">
      <dgm:prSet/>
      <dgm:spPr/>
      <dgm:t>
        <a:bodyPr/>
        <a:lstStyle/>
        <a:p>
          <a:endParaRPr lang="en-US"/>
        </a:p>
      </dgm:t>
    </dgm:pt>
    <dgm:pt modelId="{0EA885B1-50B6-4041-AFE7-424064DAED62}" type="sibTrans" cxnId="{413F069D-06FD-48D7-9EC1-4B9E8DD5FC47}">
      <dgm:prSet/>
      <dgm:spPr/>
      <dgm:t>
        <a:bodyPr/>
        <a:lstStyle/>
        <a:p>
          <a:endParaRPr lang="en-US"/>
        </a:p>
      </dgm:t>
    </dgm:pt>
    <dgm:pt modelId="{C707F58F-3531-422A-8151-3134B8D00E53}">
      <dgm:prSet/>
      <dgm:spPr/>
      <dgm:t>
        <a:bodyPr/>
        <a:lstStyle/>
        <a:p>
          <a:r>
            <a:rPr lang="es-ES"/>
            <a:t>Estadísticos</a:t>
          </a:r>
          <a:endParaRPr lang="en-US"/>
        </a:p>
      </dgm:t>
    </dgm:pt>
    <dgm:pt modelId="{35381FB6-D880-43A9-B418-8E8935E6A752}" type="parTrans" cxnId="{B29ECEF0-4973-482B-B731-8F3078783571}">
      <dgm:prSet/>
      <dgm:spPr/>
      <dgm:t>
        <a:bodyPr/>
        <a:lstStyle/>
        <a:p>
          <a:endParaRPr lang="en-US"/>
        </a:p>
      </dgm:t>
    </dgm:pt>
    <dgm:pt modelId="{B6659D06-6A37-4E2F-90C8-E0C8B197618F}" type="sibTrans" cxnId="{B29ECEF0-4973-482B-B731-8F3078783571}">
      <dgm:prSet/>
      <dgm:spPr/>
      <dgm:t>
        <a:bodyPr/>
        <a:lstStyle/>
        <a:p>
          <a:endParaRPr lang="en-US"/>
        </a:p>
      </dgm:t>
    </dgm:pt>
    <dgm:pt modelId="{FC944B63-B9E3-4653-9B66-EED40BF8CC41}" type="pres">
      <dgm:prSet presAssocID="{62588F45-90BF-436E-80EC-6ED5095C5932}" presName="Name0" presStyleCnt="0">
        <dgm:presLayoutVars>
          <dgm:dir/>
          <dgm:animLvl val="lvl"/>
          <dgm:resizeHandles val="exact"/>
        </dgm:presLayoutVars>
      </dgm:prSet>
      <dgm:spPr/>
    </dgm:pt>
    <dgm:pt modelId="{83649E0B-DFA8-4DD2-A28D-31BF262EFDEA}" type="pres">
      <dgm:prSet presAssocID="{B91F9C2C-5081-4F31-B913-42BDEB32ECF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4FB3A35-58F0-4C81-BD93-4B4311359928}" type="pres">
      <dgm:prSet presAssocID="{B1D21A07-B74C-4054-BDBB-8DB6779028CC}" presName="parTxOnlySpace" presStyleCnt="0"/>
      <dgm:spPr/>
    </dgm:pt>
    <dgm:pt modelId="{B0E2D9CE-769B-483A-BF27-B934D8D10159}" type="pres">
      <dgm:prSet presAssocID="{F881FAB8-E109-495A-AE02-504B76CBB9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2203ED1-5350-42BE-839B-807630A4E691}" type="pres">
      <dgm:prSet presAssocID="{0EA885B1-50B6-4041-AFE7-424064DAED62}" presName="parTxOnlySpace" presStyleCnt="0"/>
      <dgm:spPr/>
    </dgm:pt>
    <dgm:pt modelId="{6DF6D7BB-B7BB-42A8-AC04-CB5609E77932}" type="pres">
      <dgm:prSet presAssocID="{C707F58F-3531-422A-8151-3134B8D00E5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25B7E65-1418-419D-85DA-52F1E315AB4B}" srcId="{62588F45-90BF-436E-80EC-6ED5095C5932}" destId="{B91F9C2C-5081-4F31-B913-42BDEB32ECFD}" srcOrd="0" destOrd="0" parTransId="{85A09DC3-9078-4528-A41F-6042EEF0DCC9}" sibTransId="{B1D21A07-B74C-4054-BDBB-8DB6779028CC}"/>
    <dgm:cxn modelId="{9113627A-5E42-4C35-91F9-518D167254EC}" type="presOf" srcId="{C707F58F-3531-422A-8151-3134B8D00E53}" destId="{6DF6D7BB-B7BB-42A8-AC04-CB5609E77932}" srcOrd="0" destOrd="0" presId="urn:microsoft.com/office/officeart/2005/8/layout/chevron1"/>
    <dgm:cxn modelId="{BBEED18F-ABE5-452B-AE1C-2A1E677ED168}" type="presOf" srcId="{62588F45-90BF-436E-80EC-6ED5095C5932}" destId="{FC944B63-B9E3-4653-9B66-EED40BF8CC41}" srcOrd="0" destOrd="0" presId="urn:microsoft.com/office/officeart/2005/8/layout/chevron1"/>
    <dgm:cxn modelId="{413F069D-06FD-48D7-9EC1-4B9E8DD5FC47}" srcId="{62588F45-90BF-436E-80EC-6ED5095C5932}" destId="{F881FAB8-E109-495A-AE02-504B76CBB980}" srcOrd="1" destOrd="0" parTransId="{D79F4455-EB9D-4870-851E-2CC3EDDC2C72}" sibTransId="{0EA885B1-50B6-4041-AFE7-424064DAED62}"/>
    <dgm:cxn modelId="{0E9D4EA2-0D52-4578-9978-118FA0F8A19C}" type="presOf" srcId="{B91F9C2C-5081-4F31-B913-42BDEB32ECFD}" destId="{83649E0B-DFA8-4DD2-A28D-31BF262EFDEA}" srcOrd="0" destOrd="0" presId="urn:microsoft.com/office/officeart/2005/8/layout/chevron1"/>
    <dgm:cxn modelId="{1B544AC5-3C32-4E96-8BC5-7C464ABB9732}" type="presOf" srcId="{F881FAB8-E109-495A-AE02-504B76CBB980}" destId="{B0E2D9CE-769B-483A-BF27-B934D8D10159}" srcOrd="0" destOrd="0" presId="urn:microsoft.com/office/officeart/2005/8/layout/chevron1"/>
    <dgm:cxn modelId="{B29ECEF0-4973-482B-B731-8F3078783571}" srcId="{62588F45-90BF-436E-80EC-6ED5095C5932}" destId="{C707F58F-3531-422A-8151-3134B8D00E53}" srcOrd="2" destOrd="0" parTransId="{35381FB6-D880-43A9-B418-8E8935E6A752}" sibTransId="{B6659D06-6A37-4E2F-90C8-E0C8B197618F}"/>
    <dgm:cxn modelId="{D579905A-8545-4445-BFA6-E4BF579131A0}" type="presParOf" srcId="{FC944B63-B9E3-4653-9B66-EED40BF8CC41}" destId="{83649E0B-DFA8-4DD2-A28D-31BF262EFDEA}" srcOrd="0" destOrd="0" presId="urn:microsoft.com/office/officeart/2005/8/layout/chevron1"/>
    <dgm:cxn modelId="{B01F73E8-4D5E-478E-804E-86CAD7895463}" type="presParOf" srcId="{FC944B63-B9E3-4653-9B66-EED40BF8CC41}" destId="{E4FB3A35-58F0-4C81-BD93-4B4311359928}" srcOrd="1" destOrd="0" presId="urn:microsoft.com/office/officeart/2005/8/layout/chevron1"/>
    <dgm:cxn modelId="{3F433C19-1F91-48E6-B2C0-28B63994DC71}" type="presParOf" srcId="{FC944B63-B9E3-4653-9B66-EED40BF8CC41}" destId="{B0E2D9CE-769B-483A-BF27-B934D8D10159}" srcOrd="2" destOrd="0" presId="urn:microsoft.com/office/officeart/2005/8/layout/chevron1"/>
    <dgm:cxn modelId="{74263F3B-DDC8-43C0-BDEB-0B5BA109AFB9}" type="presParOf" srcId="{FC944B63-B9E3-4653-9B66-EED40BF8CC41}" destId="{32203ED1-5350-42BE-839B-807630A4E691}" srcOrd="3" destOrd="0" presId="urn:microsoft.com/office/officeart/2005/8/layout/chevron1"/>
    <dgm:cxn modelId="{89D76446-5996-4397-91EC-5EF86D37BE52}" type="presParOf" srcId="{FC944B63-B9E3-4653-9B66-EED40BF8CC41}" destId="{6DF6D7BB-B7BB-42A8-AC04-CB5609E7793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49E0B-DFA8-4DD2-A28D-31BF262EFDEA}">
      <dsp:nvSpPr>
        <dsp:cNvPr id="0" name=""/>
        <dsp:cNvSpPr/>
      </dsp:nvSpPr>
      <dsp:spPr>
        <a:xfrm>
          <a:off x="2997" y="801404"/>
          <a:ext cx="3651944" cy="1460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Sociales</a:t>
          </a:r>
          <a:endParaRPr lang="en-US" sz="3200" kern="1200" dirty="0"/>
        </a:p>
      </dsp:txBody>
      <dsp:txXfrm>
        <a:off x="733386" y="801404"/>
        <a:ext cx="2191167" cy="1460777"/>
      </dsp:txXfrm>
    </dsp:sp>
    <dsp:sp modelId="{B0E2D9CE-769B-483A-BF27-B934D8D10159}">
      <dsp:nvSpPr>
        <dsp:cNvPr id="0" name=""/>
        <dsp:cNvSpPr/>
      </dsp:nvSpPr>
      <dsp:spPr>
        <a:xfrm>
          <a:off x="3289747" y="801404"/>
          <a:ext cx="3651944" cy="1460777"/>
        </a:xfrm>
        <a:prstGeom prst="chevron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Económicos</a:t>
          </a:r>
          <a:endParaRPr lang="en-US" sz="3200" kern="1200"/>
        </a:p>
      </dsp:txBody>
      <dsp:txXfrm>
        <a:off x="4020136" y="801404"/>
        <a:ext cx="2191167" cy="1460777"/>
      </dsp:txXfrm>
    </dsp:sp>
    <dsp:sp modelId="{6DF6D7BB-B7BB-42A8-AC04-CB5609E77932}">
      <dsp:nvSpPr>
        <dsp:cNvPr id="0" name=""/>
        <dsp:cNvSpPr/>
      </dsp:nvSpPr>
      <dsp:spPr>
        <a:xfrm>
          <a:off x="6576497" y="801404"/>
          <a:ext cx="3651944" cy="1460777"/>
        </a:xfrm>
        <a:prstGeom prst="chevron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Estadísticos</a:t>
          </a:r>
          <a:endParaRPr lang="en-US" sz="3200" kern="1200"/>
        </a:p>
      </dsp:txBody>
      <dsp:txXfrm>
        <a:off x="7306886" y="801404"/>
        <a:ext cx="2191167" cy="1460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CCFDF-E163-4836-91F0-6AAFB7061794}" type="datetimeFigureOut">
              <a:rPr lang="es-ES" smtClean="0"/>
              <a:t>23/07/2017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85395-8E6F-412E-AE1B-BDD066B716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06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588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7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98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512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444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68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13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465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26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64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89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765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85395-8E6F-412E-AE1B-BDD066B7167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78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svg"/><Relationship Id="rId1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affle.io/AleXrs24/soundbase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hyperlink" Target="https://creator.ionic.io/share/be3ecbb4ddfd" TargetMode="External"/><Relationship Id="rId14" Type="http://schemas.openxmlformats.org/officeDocument/2006/relationships/hyperlink" Target="https://github.com/AleXrs24/soundbas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5DA59-FCC0-44FE-BBDC-0235004C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/>
          <a:lstStyle/>
          <a:p>
            <a:r>
              <a:rPr lang="es-ES" dirty="0"/>
              <a:t>Desarrollo de un prototipo de aplicación móvil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7AEB38-8CEB-49F9-846B-D0E36119B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/>
          <a:lstStyle/>
          <a:p>
            <a:r>
              <a:rPr lang="es-ES" b="1" dirty="0"/>
              <a:t>Plataforma social de distribución de audio</a:t>
            </a:r>
          </a:p>
        </p:txBody>
      </p:sp>
      <p:pic>
        <p:nvPicPr>
          <p:cNvPr id="9" name="Imagen 8" descr="Imagen que contiene persona, sujetando, electrónica, interior&#10;&#10;Descripción generada con confianza muy alta">
            <a:extLst>
              <a:ext uri="{FF2B5EF4-FFF2-40B4-BE49-F238E27FC236}">
                <a16:creationId xmlns:a16="http://schemas.microsoft.com/office/drawing/2014/main" id="{EBC1DC81-F0C6-485D-8AF4-452D901B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23" y="228600"/>
            <a:ext cx="4849387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C7A647A-4B75-4EBB-9D26-B23AE5417AD2}"/>
              </a:ext>
            </a:extLst>
          </p:cNvPr>
          <p:cNvSpPr txBox="1"/>
          <p:nvPr/>
        </p:nvSpPr>
        <p:spPr>
          <a:xfrm>
            <a:off x="684212" y="4748652"/>
            <a:ext cx="687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Trabajo de Fin de Grado - Grado en Ingeniería Informática</a:t>
            </a:r>
          </a:p>
          <a:p>
            <a:r>
              <a:rPr lang="es-ES" dirty="0"/>
              <a:t>Autor: Alexander Reyes Sánchez</a:t>
            </a:r>
          </a:p>
          <a:p>
            <a:r>
              <a:rPr lang="es-ES" dirty="0"/>
              <a:t>Tutor: Abraham Rodríguez </a:t>
            </a:r>
            <a:r>
              <a:rPr lang="es-ES" dirty="0" err="1"/>
              <a:t>Rodríguez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A44A9A8-80E6-43AF-AA34-27ECDD6E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78" y="222440"/>
            <a:ext cx="4435464" cy="926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D51D22-2C29-4254-94FC-17B3E67B7E61}"/>
              </a:ext>
            </a:extLst>
          </p:cNvPr>
          <p:cNvSpPr txBox="1"/>
          <p:nvPr/>
        </p:nvSpPr>
        <p:spPr>
          <a:xfrm>
            <a:off x="684212" y="6194625"/>
            <a:ext cx="522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Palmas de Gran Canaria, Julio 2017</a:t>
            </a:r>
          </a:p>
        </p:txBody>
      </p:sp>
    </p:spTree>
    <p:extLst>
      <p:ext uri="{BB962C8B-B14F-4D97-AF65-F5344CB8AC3E}">
        <p14:creationId xmlns:p14="http://schemas.microsoft.com/office/powerpoint/2010/main" val="94552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10000">
                <a:schemeClr val="bg2">
                  <a:tint val="97000"/>
                  <a:hueMod val="162000"/>
                  <a:satMod val="200000"/>
                  <a:lumMod val="124000"/>
                </a:schemeClr>
              </a:gs>
              <a:gs pos="100000">
                <a:schemeClr val="bg2">
                  <a:shade val="96000"/>
                  <a:hueMod val="88000"/>
                  <a:satMod val="220000"/>
                  <a:lumMod val="82000"/>
                </a:schemeClr>
              </a:gs>
            </a:gsLst>
            <a:lin ang="6120000" scaled="1"/>
          </a:gradFill>
          <a:ln>
            <a:noFill/>
          </a:ln>
          <a:effectLst/>
        </p:spPr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nip Diagonal Corner 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06340F7B-2A48-4DBC-9304-4EAD1B40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58" y="472224"/>
            <a:ext cx="5229037" cy="392177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6C433D-165E-4C05-A683-E00EE9FE1429}"/>
              </a:ext>
            </a:extLst>
          </p:cNvPr>
          <p:cNvSpPr txBox="1"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Diseño</a:t>
            </a: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US" sz="48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Arquitectónico</a:t>
            </a:r>
            <a:endParaRPr lang="en-US" sz="48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4" name="Imagen 3" descr="Imagen que contiene objeto, cosa&#10;&#10;Descripción generada con confianza alta">
            <a:extLst>
              <a:ext uri="{FF2B5EF4-FFF2-40B4-BE49-F238E27FC236}">
                <a16:creationId xmlns:a16="http://schemas.microsoft.com/office/drawing/2014/main" id="{5E3B40DE-3C58-496B-8252-BDF98B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91" y="1736088"/>
            <a:ext cx="3380979" cy="1445368"/>
          </a:xfrm>
          <a:prstGeom prst="rect">
            <a:avLst/>
          </a:prstGeom>
        </p:spPr>
      </p:pic>
      <p:pic>
        <p:nvPicPr>
          <p:cNvPr id="8" name="Imagen 7" descr="Imagen que contiene cosa, objeto&#10;&#10;Descripción generada con confianza alta">
            <a:extLst>
              <a:ext uri="{FF2B5EF4-FFF2-40B4-BE49-F238E27FC236}">
                <a16:creationId xmlns:a16="http://schemas.microsoft.com/office/drawing/2014/main" id="{3FA01D05-8D0C-4B6D-8BE8-BA3366B8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438" y="788768"/>
            <a:ext cx="3433865" cy="34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2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82CC317-62D2-45EE-93A5-9F293480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5" y="338633"/>
            <a:ext cx="9787683" cy="3301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A1401C-90A6-4577-9F87-4E70DDC2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92" y="3977178"/>
            <a:ext cx="7801324" cy="2636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FA23D8-B117-4961-A63A-54E5518A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65" y="3144545"/>
            <a:ext cx="29908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10000">
                <a:schemeClr val="bg2">
                  <a:tint val="97000"/>
                  <a:hueMod val="162000"/>
                  <a:satMod val="200000"/>
                  <a:lumMod val="124000"/>
                </a:schemeClr>
              </a:gs>
              <a:gs pos="100000">
                <a:schemeClr val="bg2">
                  <a:shade val="96000"/>
                  <a:hueMod val="88000"/>
                  <a:satMod val="220000"/>
                  <a:lumMod val="82000"/>
                </a:schemeClr>
              </a:gs>
            </a:gsLst>
            <a:lin ang="6120000" scaled="1"/>
          </a:gradFill>
          <a:ln>
            <a:noFill/>
          </a:ln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50AA80E-6BD3-416A-8840-C2FFF852A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86" r="65243" b="1"/>
          <a:stretch/>
        </p:blipFill>
        <p:spPr>
          <a:xfrm>
            <a:off x="144890" y="-572194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0C4575E-9FC6-45C3-AD47-8B2EE999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8" y="5350933"/>
            <a:ext cx="7502675" cy="15070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 err="1"/>
              <a:t>Modelo</a:t>
            </a:r>
            <a:r>
              <a:rPr lang="en-US" sz="4800" dirty="0"/>
              <a:t> base de </a:t>
            </a:r>
            <a:r>
              <a:rPr lang="en-US" sz="4800" dirty="0" err="1"/>
              <a:t>datos</a:t>
            </a:r>
            <a:endParaRPr lang="en-US" sz="4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F4D832-DA16-48EF-9C92-F58A0E0D1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91805" y="475943"/>
            <a:ext cx="7940614" cy="4874989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¿</a:t>
            </a:r>
            <a:r>
              <a:rPr lang="en-US" sz="3500" dirty="0" err="1">
                <a:solidFill>
                  <a:schemeClr val="tx1"/>
                </a:solidFill>
              </a:rPr>
              <a:t>Qué</a:t>
            </a:r>
            <a:r>
              <a:rPr lang="en-US" sz="3500" dirty="0">
                <a:solidFill>
                  <a:schemeClr val="tx1"/>
                </a:solidFill>
              </a:rPr>
              <a:t> </a:t>
            </a:r>
            <a:r>
              <a:rPr lang="en-US" sz="3500" dirty="0" err="1">
                <a:solidFill>
                  <a:schemeClr val="tx1"/>
                </a:solidFill>
              </a:rPr>
              <a:t>es</a:t>
            </a:r>
            <a:r>
              <a:rPr lang="en-US" sz="3500" dirty="0">
                <a:solidFill>
                  <a:schemeClr val="tx1"/>
                </a:solidFill>
              </a:rPr>
              <a:t> Firebase?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Plataforma de desarrollo móvil en la nube de Google que proporciona herramientas para facilitar el </a:t>
            </a:r>
            <a:r>
              <a:rPr lang="es-ES" sz="2800">
                <a:solidFill>
                  <a:schemeClr val="tx1"/>
                </a:solidFill>
              </a:rPr>
              <a:t>desarrollo de aplicaciones </a:t>
            </a:r>
            <a:r>
              <a:rPr lang="es-ES" sz="2800" dirty="0">
                <a:solidFill>
                  <a:schemeClr val="tx1"/>
                </a:solidFill>
              </a:rPr>
              <a:t>multiplataforma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/>
                </a:solidFill>
              </a:rPr>
              <a:t>Modelo</a:t>
            </a:r>
            <a:r>
              <a:rPr lang="en-US" sz="2800" dirty="0">
                <a:solidFill>
                  <a:schemeClr val="tx1"/>
                </a:solidFill>
              </a:rPr>
              <a:t> de </a:t>
            </a:r>
            <a:r>
              <a:rPr lang="en-US" sz="2800" dirty="0" err="1">
                <a:solidFill>
                  <a:schemeClr val="tx1"/>
                </a:solidFill>
              </a:rPr>
              <a:t>datos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jerarquizado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tipo</a:t>
            </a:r>
            <a:r>
              <a:rPr lang="en-US" sz="2800" dirty="0">
                <a:solidFill>
                  <a:schemeClr val="tx1"/>
                </a:solidFill>
              </a:rPr>
              <a:t> JSON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3500" dirty="0" err="1">
                <a:solidFill>
                  <a:schemeClr val="tx1"/>
                </a:solidFill>
              </a:rPr>
              <a:t>Secciones</a:t>
            </a:r>
            <a:r>
              <a:rPr lang="en-US" sz="3500" dirty="0">
                <a:solidFill>
                  <a:schemeClr val="tx1"/>
                </a:solidFill>
              </a:rPr>
              <a:t> </a:t>
            </a:r>
            <a:r>
              <a:rPr lang="en-US" sz="3500" dirty="0" err="1">
                <a:solidFill>
                  <a:schemeClr val="tx1"/>
                </a:solidFill>
              </a:rPr>
              <a:t>utilizadas</a:t>
            </a:r>
            <a:r>
              <a:rPr lang="en-US" sz="3500" dirty="0">
                <a:solidFill>
                  <a:schemeClr val="tx1"/>
                </a:solidFill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Realtime Database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Authentication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Storage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333933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EA0C9-EC9D-4226-B52D-AAFAA897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546143"/>
            <a:ext cx="3657600" cy="389767"/>
          </a:xfrm>
        </p:spPr>
        <p:txBody>
          <a:bodyPr>
            <a:noAutofit/>
          </a:bodyPr>
          <a:lstStyle/>
          <a:p>
            <a:r>
              <a:rPr lang="es-ES" dirty="0" err="1"/>
              <a:t>Realtime</a:t>
            </a:r>
            <a:r>
              <a:rPr lang="es-ES" dirty="0"/>
              <a:t> </a:t>
            </a:r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6" name="Marcador de contenido 5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F5707BA2-E16B-48C7-9CFD-4438E76E4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732" y="616739"/>
            <a:ext cx="6304498" cy="5561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B9DCC-2F1D-4A0A-AB30-E64FF92D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1066714"/>
            <a:ext cx="3657600" cy="466151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200" dirty="0">
                <a:solidFill>
                  <a:schemeClr val="tx1"/>
                </a:solidFill>
              </a:rPr>
              <a:t>Base de datos en tiempo real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200" dirty="0">
                <a:solidFill>
                  <a:schemeClr val="tx1"/>
                </a:solidFill>
              </a:rPr>
              <a:t>Datos estructurados en forma de árbol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200" dirty="0">
                <a:solidFill>
                  <a:schemeClr val="tx1"/>
                </a:solidFill>
              </a:rPr>
              <a:t>Los nodos pueden contener un valor o nodos hijo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200" dirty="0">
                <a:solidFill>
                  <a:schemeClr val="tx1"/>
                </a:solidFill>
              </a:rPr>
              <a:t>Relaciones entre nodos basadas en identificadores únicos (</a:t>
            </a:r>
            <a:r>
              <a:rPr lang="es-ES" sz="2200" dirty="0" err="1">
                <a:solidFill>
                  <a:schemeClr val="tx1"/>
                </a:solidFill>
              </a:rPr>
              <a:t>UIDs</a:t>
            </a:r>
            <a:r>
              <a:rPr lang="es-ES" sz="2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502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10000">
                <a:schemeClr val="bg2">
                  <a:tint val="97000"/>
                  <a:hueMod val="162000"/>
                  <a:satMod val="200000"/>
                  <a:lumMod val="124000"/>
                </a:schemeClr>
              </a:gs>
              <a:gs pos="100000">
                <a:schemeClr val="bg2">
                  <a:shade val="96000"/>
                  <a:hueMod val="88000"/>
                  <a:satMod val="220000"/>
                  <a:lumMod val="82000"/>
                </a:schemeClr>
              </a:gs>
            </a:gsLst>
            <a:lin ang="6120000" scaled="1"/>
          </a:gradFill>
          <a:ln>
            <a:noFill/>
          </a:ln>
          <a:effectLst/>
        </p:spPr>
      </p:sp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nip Diagonal Corner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C79F5A-E8AE-45B5-A1BC-053DFDC3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5049" y="961322"/>
            <a:ext cx="3021544" cy="24055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B50C8B-DDD5-466C-BABC-44C1D0F7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60" y="4992315"/>
            <a:ext cx="56272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Notificaciones</a:t>
            </a:r>
            <a:r>
              <a:rPr lang="en-US" sz="3600" dirty="0"/>
              <a:t> push </a:t>
            </a:r>
            <a:r>
              <a:rPr lang="en-US" sz="3600" dirty="0" err="1"/>
              <a:t>nativas</a:t>
            </a:r>
            <a:endParaRPr lang="en-US" sz="3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B108A5-DBB0-4251-A582-5DE0099EE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1860" y="399496"/>
            <a:ext cx="6198476" cy="466965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Plugin Push de </a:t>
            </a:r>
            <a:r>
              <a:rPr lang="en-US" sz="2400" dirty="0" err="1">
                <a:solidFill>
                  <a:schemeClr val="tx1"/>
                </a:solidFill>
              </a:rPr>
              <a:t>PhoneGap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Proporcionar</a:t>
            </a:r>
            <a:r>
              <a:rPr lang="en-US" sz="2000" dirty="0">
                <a:solidFill>
                  <a:schemeClr val="tx1"/>
                </a:solidFill>
              </a:rPr>
              <a:t> variable SENDER_ID de FCM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Instalar</a:t>
            </a:r>
            <a:r>
              <a:rPr lang="en-US" sz="2000" dirty="0">
                <a:solidFill>
                  <a:schemeClr val="tx1"/>
                </a:solidFill>
              </a:rPr>
              <a:t> Cloud Client para </a:t>
            </a:r>
            <a:r>
              <a:rPr lang="en-US" sz="2000" dirty="0" err="1">
                <a:solidFill>
                  <a:schemeClr val="tx1"/>
                </a:solidFill>
              </a:rPr>
              <a:t>interactuar</a:t>
            </a:r>
            <a:r>
              <a:rPr lang="en-US" sz="2000" dirty="0">
                <a:solidFill>
                  <a:schemeClr val="tx1"/>
                </a:solidFill>
              </a:rPr>
              <a:t> con </a:t>
            </a:r>
            <a:r>
              <a:rPr lang="en-US" sz="2000" dirty="0" err="1">
                <a:solidFill>
                  <a:schemeClr val="tx1"/>
                </a:solidFill>
              </a:rPr>
              <a:t>los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servicios</a:t>
            </a:r>
            <a:r>
              <a:rPr lang="en-US" sz="2000" dirty="0">
                <a:solidFill>
                  <a:schemeClr val="tx1"/>
                </a:solidFill>
              </a:rPr>
              <a:t> de Ionic </a:t>
            </a:r>
            <a:r>
              <a:rPr lang="en-US" sz="2000" dirty="0" err="1">
                <a:solidFill>
                  <a:schemeClr val="tx1"/>
                </a:solidFill>
              </a:rPr>
              <a:t>desde</a:t>
            </a:r>
            <a:r>
              <a:rPr lang="en-US" sz="2000" dirty="0">
                <a:solidFill>
                  <a:schemeClr val="tx1"/>
                </a:solidFill>
              </a:rPr>
              <a:t> la </a:t>
            </a:r>
            <a:r>
              <a:rPr lang="en-US" sz="2000" dirty="0" err="1">
                <a:solidFill>
                  <a:schemeClr val="tx1"/>
                </a:solidFill>
              </a:rPr>
              <a:t>aplicación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Facilitar</a:t>
            </a:r>
            <a:r>
              <a:rPr lang="en-US" sz="2000" dirty="0">
                <a:solidFill>
                  <a:schemeClr val="tx1"/>
                </a:solidFill>
              </a:rPr>
              <a:t> clave del </a:t>
            </a:r>
            <a:r>
              <a:rPr lang="en-US" sz="2000" dirty="0" err="1">
                <a:solidFill>
                  <a:schemeClr val="tx1"/>
                </a:solidFill>
              </a:rPr>
              <a:t>servidor</a:t>
            </a:r>
            <a:r>
              <a:rPr lang="en-US" sz="2000" dirty="0">
                <a:solidFill>
                  <a:schemeClr val="tx1"/>
                </a:solidFill>
              </a:rPr>
              <a:t> FCM a Ionic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Firebase Cloud Messaging: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Protocolo</a:t>
            </a:r>
            <a:r>
              <a:rPr lang="en-US" sz="2000" dirty="0">
                <a:solidFill>
                  <a:schemeClr val="tx1"/>
                </a:solidFill>
              </a:rPr>
              <a:t> HTTP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Solicitud</a:t>
            </a:r>
            <a:r>
              <a:rPr lang="en-US" sz="2000" dirty="0">
                <a:solidFill>
                  <a:schemeClr val="tx1"/>
                </a:solidFill>
              </a:rPr>
              <a:t> POST a la API de FCM que </a:t>
            </a:r>
            <a:r>
              <a:rPr lang="en-US" sz="2000" dirty="0" err="1">
                <a:solidFill>
                  <a:schemeClr val="tx1"/>
                </a:solidFill>
              </a:rPr>
              <a:t>incluye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tx1"/>
                </a:solidFill>
              </a:rPr>
              <a:t>Cabecera</a:t>
            </a:r>
            <a:r>
              <a:rPr lang="en-US" sz="1800" dirty="0">
                <a:solidFill>
                  <a:schemeClr val="tx1"/>
                </a:solidFill>
              </a:rPr>
              <a:t> del </a:t>
            </a:r>
            <a:r>
              <a:rPr lang="en-US" sz="1800" dirty="0" err="1">
                <a:solidFill>
                  <a:schemeClr val="tx1"/>
                </a:solidFill>
              </a:rPr>
              <a:t>mensaje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Tipo</a:t>
            </a:r>
            <a:r>
              <a:rPr lang="en-US" sz="1800" dirty="0">
                <a:solidFill>
                  <a:schemeClr val="tx1"/>
                </a:solidFill>
              </a:rPr>
              <a:t> de </a:t>
            </a:r>
            <a:r>
              <a:rPr lang="en-US" sz="1800" dirty="0" err="1">
                <a:solidFill>
                  <a:schemeClr val="tx1"/>
                </a:solidFill>
              </a:rPr>
              <a:t>contenido</a:t>
            </a:r>
            <a:r>
              <a:rPr lang="en-US" sz="1800" dirty="0">
                <a:solidFill>
                  <a:schemeClr val="tx1"/>
                </a:solidFill>
              </a:rPr>
              <a:t> y clave de </a:t>
            </a:r>
            <a:r>
              <a:rPr lang="en-US" sz="1800" dirty="0" err="1">
                <a:solidFill>
                  <a:schemeClr val="tx1"/>
                </a:solidFill>
              </a:rPr>
              <a:t>autorización</a:t>
            </a:r>
            <a:r>
              <a:rPr lang="en-US" sz="1800" dirty="0">
                <a:solidFill>
                  <a:schemeClr val="tx1"/>
                </a:solidFill>
              </a:rPr>
              <a:t> de Firebase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tx1"/>
                </a:solidFill>
              </a:rPr>
              <a:t>Cuerpo</a:t>
            </a:r>
            <a:r>
              <a:rPr lang="en-US" sz="1800" dirty="0">
                <a:solidFill>
                  <a:schemeClr val="tx1"/>
                </a:solidFill>
              </a:rPr>
              <a:t> del </a:t>
            </a:r>
            <a:r>
              <a:rPr lang="en-US" sz="1800" dirty="0" err="1">
                <a:solidFill>
                  <a:schemeClr val="tx1"/>
                </a:solidFill>
              </a:rPr>
              <a:t>mensaje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Datos</a:t>
            </a:r>
            <a:r>
              <a:rPr lang="en-US" sz="1800" dirty="0">
                <a:solidFill>
                  <a:schemeClr val="tx1"/>
                </a:solidFill>
              </a:rPr>
              <a:t> y Tokens de </a:t>
            </a:r>
            <a:r>
              <a:rPr lang="en-US" sz="1800" dirty="0" err="1">
                <a:solidFill>
                  <a:schemeClr val="tx1"/>
                </a:solidFill>
              </a:rPr>
              <a:t>los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usuarios</a:t>
            </a:r>
            <a:r>
              <a:rPr lang="en-US" sz="1800" dirty="0">
                <a:solidFill>
                  <a:schemeClr val="tx1"/>
                </a:solidFill>
              </a:rPr>
              <a:t> a </a:t>
            </a:r>
            <a:r>
              <a:rPr lang="en-US" sz="1800" dirty="0" err="1">
                <a:solidFill>
                  <a:schemeClr val="tx1"/>
                </a:solidFill>
              </a:rPr>
              <a:t>los</a:t>
            </a:r>
            <a:r>
              <a:rPr lang="en-US" sz="1800" dirty="0">
                <a:solidFill>
                  <a:schemeClr val="tx1"/>
                </a:solidFill>
              </a:rPr>
              <a:t> que se </a:t>
            </a:r>
            <a:r>
              <a:rPr lang="en-US" sz="1800" dirty="0" err="1">
                <a:solidFill>
                  <a:schemeClr val="tx1"/>
                </a:solidFill>
              </a:rPr>
              <a:t>envía</a:t>
            </a:r>
            <a:r>
              <a:rPr lang="en-US" sz="1800" dirty="0">
                <a:solidFill>
                  <a:schemeClr val="tx1"/>
                </a:solidFill>
              </a:rPr>
              <a:t> la </a:t>
            </a:r>
            <a:r>
              <a:rPr lang="en-US" sz="1800" dirty="0" err="1">
                <a:solidFill>
                  <a:schemeClr val="tx1"/>
                </a:solidFill>
              </a:rPr>
              <a:t>notificación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F5BADFC-BCCC-4C0A-B85B-D23256F88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77" y="3366885"/>
            <a:ext cx="4710324" cy="229974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EA48F15-17AA-4D87-9113-B913E2EE2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437" y="4981525"/>
            <a:ext cx="1869053" cy="18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4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13D88-395C-49C9-8A21-4A8F90CE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640" y="2569087"/>
            <a:ext cx="8534400" cy="1507067"/>
          </a:xfrm>
        </p:spPr>
        <p:txBody>
          <a:bodyPr/>
          <a:lstStyle/>
          <a:p>
            <a:pPr algn="ctr"/>
            <a:r>
              <a:rPr lang="es-ES" dirty="0"/>
              <a:t>tecnologías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CC4B80-E5EF-49B1-8E2A-47C7ED27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3" y="228207"/>
            <a:ext cx="3215549" cy="12175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CBE2A9-BEE5-4320-BDC3-3FDF7A1B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67" y="1510325"/>
            <a:ext cx="3100328" cy="15501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1B7A4A-D3DD-4DE4-AC88-F07DAB030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818" y="1438108"/>
            <a:ext cx="1414358" cy="1414358"/>
          </a:xfrm>
          <a:prstGeom prst="rect">
            <a:avLst/>
          </a:prstGeom>
        </p:spPr>
      </p:pic>
      <p:pic>
        <p:nvPicPr>
          <p:cNvPr id="14" name="Imagen 13" descr="Imagen que contiene cosa&#10;&#10;Descripción generada con confianza alta">
            <a:extLst>
              <a:ext uri="{FF2B5EF4-FFF2-40B4-BE49-F238E27FC236}">
                <a16:creationId xmlns:a16="http://schemas.microsoft.com/office/drawing/2014/main" id="{1B49ACB3-0405-4B4A-9D70-5AEB44839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504" y="324928"/>
            <a:ext cx="1331732" cy="1331732"/>
          </a:xfrm>
          <a:prstGeom prst="rect">
            <a:avLst/>
          </a:prstGeom>
        </p:spPr>
      </p:pic>
      <p:pic>
        <p:nvPicPr>
          <p:cNvPr id="16" name="Imagen 15" descr="Imagen que contiene cosa, reloj, objeto, sentado&#10;&#10;Descripción generada con confianza muy alta">
            <a:extLst>
              <a:ext uri="{FF2B5EF4-FFF2-40B4-BE49-F238E27FC236}">
                <a16:creationId xmlns:a16="http://schemas.microsoft.com/office/drawing/2014/main" id="{11C8087A-37E1-4DEA-8E7D-8081F9C6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565" y="1230086"/>
            <a:ext cx="1627025" cy="1830403"/>
          </a:xfrm>
          <a:prstGeom prst="rect">
            <a:avLst/>
          </a:prstGeom>
        </p:spPr>
      </p:pic>
      <p:pic>
        <p:nvPicPr>
          <p:cNvPr id="18" name="Imagen 17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7CA5FAD4-F25F-4805-A891-BE7481A081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2040" y="354490"/>
            <a:ext cx="1432022" cy="1432022"/>
          </a:xfrm>
          <a:prstGeom prst="rect">
            <a:avLst/>
          </a:prstGeom>
        </p:spPr>
      </p:pic>
      <p:pic>
        <p:nvPicPr>
          <p:cNvPr id="20" name="Imagen 19">
            <a:hlinkClick r:id="rId9"/>
            <a:extLst>
              <a:ext uri="{FF2B5EF4-FFF2-40B4-BE49-F238E27FC236}">
                <a16:creationId xmlns:a16="http://schemas.microsoft.com/office/drawing/2014/main" id="{9490EEDF-216F-454E-B70C-C03B0C07A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347" y="3386335"/>
            <a:ext cx="1610265" cy="161026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653A5F8-EA9C-4652-A612-ACDCE1664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166" y="3968441"/>
            <a:ext cx="1608342" cy="1608342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53050336-9926-4E12-9C5C-EC845D28C8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54" y="4988581"/>
            <a:ext cx="1625635" cy="1625635"/>
          </a:xfrm>
          <a:prstGeom prst="rect">
            <a:avLst/>
          </a:prstGeom>
        </p:spPr>
      </p:pic>
      <p:pic>
        <p:nvPicPr>
          <p:cNvPr id="30" name="Imagen 29">
            <a:hlinkClick r:id="rId14"/>
            <a:extLst>
              <a:ext uri="{FF2B5EF4-FFF2-40B4-BE49-F238E27FC236}">
                <a16:creationId xmlns:a16="http://schemas.microsoft.com/office/drawing/2014/main" id="{044EC878-A81B-426A-A1E4-17310D17EB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57671" y="3987397"/>
            <a:ext cx="3027402" cy="1589386"/>
          </a:xfrm>
          <a:prstGeom prst="rect">
            <a:avLst/>
          </a:prstGeom>
        </p:spPr>
      </p:pic>
      <p:pic>
        <p:nvPicPr>
          <p:cNvPr id="32" name="Imagen 31">
            <a:hlinkClick r:id="rId16"/>
            <a:extLst>
              <a:ext uri="{FF2B5EF4-FFF2-40B4-BE49-F238E27FC236}">
                <a16:creationId xmlns:a16="http://schemas.microsoft.com/office/drawing/2014/main" id="{57A123D1-E5F0-4938-9DFA-77E09437CE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6395" y="4901412"/>
            <a:ext cx="1956588" cy="1956588"/>
          </a:xfrm>
          <a:prstGeom prst="rect">
            <a:avLst/>
          </a:prstGeom>
        </p:spPr>
      </p:pic>
      <p:pic>
        <p:nvPicPr>
          <p:cNvPr id="34" name="Imagen 33" descr="Imagen que contiene cosa&#10;&#10;Descripción generada con confianza alta">
            <a:extLst>
              <a:ext uri="{FF2B5EF4-FFF2-40B4-BE49-F238E27FC236}">
                <a16:creationId xmlns:a16="http://schemas.microsoft.com/office/drawing/2014/main" id="{4C9AB500-A050-4A34-9D8D-BCD692C722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83626" y="2610569"/>
            <a:ext cx="1376828" cy="13768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20E510F-5E56-4440-B98A-B3E92B309F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69432" y="4156930"/>
            <a:ext cx="6668132" cy="32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9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4AF7B-1599-4983-9D3C-7B092DDC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16C46-41E6-4437-BFA5-8BE974792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21438"/>
            <a:ext cx="9001326" cy="37907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/>
                </a:solidFill>
              </a:rPr>
              <a:t>El prototipo cumple con los requisitos del análisis realizado y se alcanzan los objetivos.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/>
                </a:solidFill>
              </a:rPr>
              <a:t>Tecnologías y lenguajes relativamente recientes con escasa documentación, aunque bastante ilustrativa.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/>
                </a:solidFill>
              </a:rPr>
              <a:t>Implementación de nuevas funcionalidades para el posterior crecimiento del proyecto. Por ejemplo, reproductor de audio en segundo plano.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/>
                </a:solidFill>
              </a:rPr>
              <a:t>El uso de tecnologías para desarrollar aplicaciones híbridas favorece el rendimiento y la productividad de los programadores.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/>
                </a:solidFill>
              </a:rPr>
              <a:t>Mejora del tiempo de inicio de las aplicaciones híbridas.</a:t>
            </a:r>
          </a:p>
        </p:txBody>
      </p:sp>
      <p:pic>
        <p:nvPicPr>
          <p:cNvPr id="5" name="Imagen 4" descr="Imagen que contiene mesa, interior, cosa&#10;&#10;Descripción generada con confianza muy alta">
            <a:extLst>
              <a:ext uri="{FF2B5EF4-FFF2-40B4-BE49-F238E27FC236}">
                <a16:creationId xmlns:a16="http://schemas.microsoft.com/office/drawing/2014/main" id="{58517435-0C23-4A2C-BD75-6501A5B4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655" y="479395"/>
            <a:ext cx="3080551" cy="30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5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5DA59-FCC0-44FE-BBDC-0235004C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/>
          <a:lstStyle/>
          <a:p>
            <a:r>
              <a:rPr lang="es-ES" dirty="0"/>
              <a:t>Desarrollo de un prototipo de aplicación móvil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7AEB38-8CEB-49F9-846B-D0E36119B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/>
          <a:lstStyle/>
          <a:p>
            <a:r>
              <a:rPr lang="es-ES" b="1" dirty="0"/>
              <a:t>Plataforma social de distribución de audio</a:t>
            </a:r>
          </a:p>
        </p:txBody>
      </p:sp>
      <p:pic>
        <p:nvPicPr>
          <p:cNvPr id="9" name="Imagen 8" descr="Imagen que contiene persona, sujetando, electrónica, interior&#10;&#10;Descripción generada con confianza muy alta">
            <a:extLst>
              <a:ext uri="{FF2B5EF4-FFF2-40B4-BE49-F238E27FC236}">
                <a16:creationId xmlns:a16="http://schemas.microsoft.com/office/drawing/2014/main" id="{EBC1DC81-F0C6-485D-8AF4-452D901B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23" y="228600"/>
            <a:ext cx="4849387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C7A647A-4B75-4EBB-9D26-B23AE5417AD2}"/>
              </a:ext>
            </a:extLst>
          </p:cNvPr>
          <p:cNvSpPr txBox="1"/>
          <p:nvPr/>
        </p:nvSpPr>
        <p:spPr>
          <a:xfrm>
            <a:off x="684212" y="4748652"/>
            <a:ext cx="687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Trabajo de Fin de Grado - Grado en Ingeniería Informática</a:t>
            </a:r>
          </a:p>
          <a:p>
            <a:r>
              <a:rPr lang="es-ES" dirty="0"/>
              <a:t>Autor: Alexander Reyes Sánchez</a:t>
            </a:r>
          </a:p>
          <a:p>
            <a:r>
              <a:rPr lang="es-ES" dirty="0"/>
              <a:t>Tutor: Abraham Rodríguez </a:t>
            </a:r>
            <a:r>
              <a:rPr lang="es-ES" dirty="0" err="1"/>
              <a:t>Rodríguez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A44A9A8-80E6-43AF-AA34-27ECDD6E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78" y="222440"/>
            <a:ext cx="4435464" cy="926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D51D22-2C29-4254-94FC-17B3E67B7E61}"/>
              </a:ext>
            </a:extLst>
          </p:cNvPr>
          <p:cNvSpPr txBox="1"/>
          <p:nvPr/>
        </p:nvSpPr>
        <p:spPr>
          <a:xfrm>
            <a:off x="684212" y="6194625"/>
            <a:ext cx="522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Palmas de Gran Canaria, Julio 2017</a:t>
            </a:r>
          </a:p>
        </p:txBody>
      </p:sp>
    </p:spTree>
    <p:extLst>
      <p:ext uri="{BB962C8B-B14F-4D97-AF65-F5344CB8AC3E}">
        <p14:creationId xmlns:p14="http://schemas.microsoft.com/office/powerpoint/2010/main" val="196292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10000">
                <a:schemeClr val="bg1">
                  <a:tint val="97000"/>
                  <a:hueMod val="162000"/>
                  <a:satMod val="200000"/>
                  <a:lumMod val="124000"/>
                </a:schemeClr>
              </a:gs>
              <a:gs pos="100000">
                <a:schemeClr val="bg1">
                  <a:shade val="96000"/>
                  <a:hueMod val="88000"/>
                  <a:satMod val="220000"/>
                  <a:lumMod val="82000"/>
                </a:schemeClr>
              </a:gs>
            </a:gsLst>
            <a:lin ang="6120000" scaled="1"/>
          </a:gradFill>
          <a:ln>
            <a:noFill/>
          </a:ln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D839D10-250F-49FA-B348-8B37AA5550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25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2" name="Group 2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0BD41D-947E-4A01-AAA5-D91051B2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Contexto</a:t>
            </a:r>
            <a:endParaRPr lang="en-US" sz="4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009E7A-B8CC-412F-AEB2-A9083116B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tx1"/>
                </a:solidFill>
              </a:rPr>
              <a:t>Aplicaciones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móviles</a:t>
            </a:r>
            <a:endParaRPr lang="en-US" sz="32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tx1"/>
                </a:solidFill>
              </a:rPr>
              <a:t>Redes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Sociales</a:t>
            </a:r>
            <a:endParaRPr lang="en-US" sz="32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123690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79A75F3-19E5-4EA6-88E0-BED19F32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rgbClr val="FFFFFF"/>
                </a:solidFill>
              </a:rPr>
              <a:t>objetivos</a:t>
            </a:r>
          </a:p>
        </p:txBody>
      </p:sp>
      <p:graphicFrame>
        <p:nvGraphicFramePr>
          <p:cNvPr id="5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475539"/>
              </p:ext>
            </p:extLst>
          </p:nvPr>
        </p:nvGraphicFramePr>
        <p:xfrm>
          <a:off x="684212" y="909778"/>
          <a:ext cx="10231440" cy="3063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91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F2C4A-A94C-4C74-8BDD-2AE504E1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Autofit/>
          </a:bodyPr>
          <a:lstStyle/>
          <a:p>
            <a:r>
              <a:rPr lang="es-ES" sz="4800" dirty="0"/>
              <a:t>Impacto en el mundo socio musical</a:t>
            </a:r>
          </a:p>
        </p:txBody>
      </p:sp>
      <p:pic>
        <p:nvPicPr>
          <p:cNvPr id="7" name="Marcador de contenido 6" descr="Imagen que contiene música, negro&#10;&#10;Descripción generada con confianza alta">
            <a:extLst>
              <a:ext uri="{FF2B5EF4-FFF2-40B4-BE49-F238E27FC236}">
                <a16:creationId xmlns:a16="http://schemas.microsoft.com/office/drawing/2014/main" id="{72700EF3-123A-44C8-B2B8-8DFA120B2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5322" y="662977"/>
            <a:ext cx="2878434" cy="2158826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24EA955-56A6-49B0-AEFD-76C58DAF2C5B}"/>
              </a:ext>
            </a:extLst>
          </p:cNvPr>
          <p:cNvSpPr txBox="1"/>
          <p:nvPr/>
        </p:nvSpPr>
        <p:spPr>
          <a:xfrm>
            <a:off x="684212" y="759700"/>
            <a:ext cx="81411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/>
              <a:t>Reducción del número de descargas ilegales en redes P2P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s-E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/>
              <a:t>Influencia de la tecnología </a:t>
            </a:r>
            <a:r>
              <a:rPr lang="es-ES" sz="3200" i="1" dirty="0" err="1"/>
              <a:t>Streaming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423318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strumentos de escritura, papelería, cosa&#10;&#10;Descripción generada con confianza alta">
            <a:extLst>
              <a:ext uri="{FF2B5EF4-FFF2-40B4-BE49-F238E27FC236}">
                <a16:creationId xmlns:a16="http://schemas.microsoft.com/office/drawing/2014/main" id="{9E880666-F25D-479A-9DD0-DBA2F8BA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5" y="462116"/>
            <a:ext cx="8312916" cy="5922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63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10000">
                <a:schemeClr val="bg2">
                  <a:tint val="97000"/>
                  <a:hueMod val="162000"/>
                  <a:satMod val="200000"/>
                  <a:lumMod val="124000"/>
                </a:schemeClr>
              </a:gs>
              <a:gs pos="100000">
                <a:schemeClr val="bg2">
                  <a:shade val="96000"/>
                  <a:hueMod val="88000"/>
                  <a:satMod val="220000"/>
                  <a:lumMod val="82000"/>
                </a:schemeClr>
              </a:gs>
            </a:gsLst>
            <a:lin ang="6120000" scaled="1"/>
          </a:gradFill>
          <a:ln>
            <a:noFill/>
          </a:ln>
          <a:effectLst/>
        </p:spPr>
      </p:sp>
      <p:cxnSp>
        <p:nvCxnSpPr>
          <p:cNvPr id="115" name="Straight Connector 9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9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9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0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0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0" name="Rectangle 10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0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108" name="Straight Connector 10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B254DCB-5A1C-4D55-AD64-8DC6C2BE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00" y="846666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DEMO</a:t>
            </a:r>
          </a:p>
        </p:txBody>
      </p:sp>
      <p:pic>
        <p:nvPicPr>
          <p:cNvPr id="11" name="Marcador de contenido 10" descr="Imagen que contiene interior, sentado, mesa, electrónica&#10;&#10;Descripción generada con confianza alta">
            <a:extLst>
              <a:ext uri="{FF2B5EF4-FFF2-40B4-BE49-F238E27FC236}">
                <a16:creationId xmlns:a16="http://schemas.microsoft.com/office/drawing/2014/main" id="{372271F7-419C-4220-B16B-2B5CDB0E5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02" r="2" b="7605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4095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08899-FECF-49C5-906B-9F733A86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Requisitos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A6F2E6-771A-4D44-B846-A6DB4B4DB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Registro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Inicio de sesión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Solicitud de cambio de contraseña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Cierre de sesión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Navegación aplicación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62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C0506-8762-4403-89B9-20FC373D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Requisitos no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FC7A96-BDDC-497E-85B9-8ACB215A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Rendimiento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Interfaz y usabilidad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Mantenibilidad, disponibilidad y portabilidad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Seguridad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tx1"/>
                </a:solidFill>
              </a:rPr>
              <a:t>Escalabilidad y concurrencia</a:t>
            </a:r>
          </a:p>
        </p:txBody>
      </p:sp>
    </p:spTree>
    <p:extLst>
      <p:ext uri="{BB962C8B-B14F-4D97-AF65-F5344CB8AC3E}">
        <p14:creationId xmlns:p14="http://schemas.microsoft.com/office/powerpoint/2010/main" val="4568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4AF7B-1599-4983-9D3C-7B092DDC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Normativa y legislación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16C46-41E6-4437-BFA5-8BE974792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956938" cy="361526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Ley Orgánica de Protección de Datos de Carácter Personal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Funcionalidades permitidas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Derechos propios y de terceros (licencias de recursos utilizados)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Licencia propia y condiciones de uso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Informar al usuario y solicitar permisos oportunos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Seguridad (cifrado de contraseñas)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/>
                </a:solidFill>
              </a:rPr>
              <a:t>Publicidad identificada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2764695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2293</TotalTime>
  <Words>416</Words>
  <Application>Microsoft Office PowerPoint</Application>
  <PresentationFormat>Panorámica</PresentationFormat>
  <Paragraphs>92</Paragraphs>
  <Slides>17</Slides>
  <Notes>14</Notes>
  <HiddenSlides>3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</vt:lpstr>
      <vt:lpstr>Wingdings</vt:lpstr>
      <vt:lpstr>Wingdings 3</vt:lpstr>
      <vt:lpstr>Sector</vt:lpstr>
      <vt:lpstr>Desarrollo de un prototipo de aplicación móvil</vt:lpstr>
      <vt:lpstr>Contexto</vt:lpstr>
      <vt:lpstr>objetivos</vt:lpstr>
      <vt:lpstr>Impacto en el mundo socio musical</vt:lpstr>
      <vt:lpstr>Presentación de PowerPoint</vt:lpstr>
      <vt:lpstr>DEMO</vt:lpstr>
      <vt:lpstr>Requisitos funcionales</vt:lpstr>
      <vt:lpstr>Requisitos no funcionales</vt:lpstr>
      <vt:lpstr>Normativa y legislación</vt:lpstr>
      <vt:lpstr>Presentación de PowerPoint</vt:lpstr>
      <vt:lpstr>Presentación de PowerPoint</vt:lpstr>
      <vt:lpstr>Modelo base de datos</vt:lpstr>
      <vt:lpstr>Realtime database</vt:lpstr>
      <vt:lpstr>Notificaciones push nativas</vt:lpstr>
      <vt:lpstr>tecnologías</vt:lpstr>
      <vt:lpstr>Conclusiones</vt:lpstr>
      <vt:lpstr>Desarrollo de un prototipo de aplicación móvil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prototipo de aplicación móvil</dc:title>
  <dc:creator>aaleXrs24</dc:creator>
  <cp:lastModifiedBy>aaleXrs24</cp:lastModifiedBy>
  <cp:revision>78</cp:revision>
  <dcterms:created xsi:type="dcterms:W3CDTF">2017-07-17T18:36:09Z</dcterms:created>
  <dcterms:modified xsi:type="dcterms:W3CDTF">2017-07-23T18:26:04Z</dcterms:modified>
</cp:coreProperties>
</file>